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A908F0-9D8E-4554-9994-79063D374A03}" type="datetimeFigureOut">
              <a:rPr lang="en-GB" smtClean="0"/>
              <a:pPr/>
              <a:t>19/09/2011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14087C-D25A-4741-BCBD-2954B160F51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14087C-D25A-4741-BCBD-2954B160F516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CB52C-603C-4921-8126-B877911E2439}" type="datetimeFigureOut">
              <a:rPr lang="en-GB" smtClean="0"/>
              <a:pPr/>
              <a:t>19/09/2011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65681-8D41-407B-AF27-4976CDE056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CB52C-603C-4921-8126-B877911E2439}" type="datetimeFigureOut">
              <a:rPr lang="en-GB" smtClean="0"/>
              <a:pPr/>
              <a:t>19/09/2011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65681-8D41-407B-AF27-4976CDE056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CB52C-603C-4921-8126-B877911E2439}" type="datetimeFigureOut">
              <a:rPr lang="en-GB" smtClean="0"/>
              <a:pPr/>
              <a:t>19/09/2011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65681-8D41-407B-AF27-4976CDE056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CB52C-603C-4921-8126-B877911E2439}" type="datetimeFigureOut">
              <a:rPr lang="en-GB" smtClean="0"/>
              <a:pPr/>
              <a:t>19/09/2011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65681-8D41-407B-AF27-4976CDE056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CB52C-603C-4921-8126-B877911E2439}" type="datetimeFigureOut">
              <a:rPr lang="en-GB" smtClean="0"/>
              <a:pPr/>
              <a:t>19/09/2011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65681-8D41-407B-AF27-4976CDE056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CB52C-603C-4921-8126-B877911E2439}" type="datetimeFigureOut">
              <a:rPr lang="en-GB" smtClean="0"/>
              <a:pPr/>
              <a:t>19/09/2011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65681-8D41-407B-AF27-4976CDE056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CB52C-603C-4921-8126-B877911E2439}" type="datetimeFigureOut">
              <a:rPr lang="en-GB" smtClean="0"/>
              <a:pPr/>
              <a:t>19/09/2011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65681-8D41-407B-AF27-4976CDE056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CB52C-603C-4921-8126-B877911E2439}" type="datetimeFigureOut">
              <a:rPr lang="en-GB" smtClean="0"/>
              <a:pPr/>
              <a:t>19/09/2011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65681-8D41-407B-AF27-4976CDE056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CB52C-603C-4921-8126-B877911E2439}" type="datetimeFigureOut">
              <a:rPr lang="en-GB" smtClean="0"/>
              <a:pPr/>
              <a:t>19/09/2011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65681-8D41-407B-AF27-4976CDE056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CB52C-603C-4921-8126-B877911E2439}" type="datetimeFigureOut">
              <a:rPr lang="en-GB" smtClean="0"/>
              <a:pPr/>
              <a:t>19/09/2011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65681-8D41-407B-AF27-4976CDE056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CB52C-603C-4921-8126-B877911E2439}" type="datetimeFigureOut">
              <a:rPr lang="en-GB" smtClean="0"/>
              <a:pPr/>
              <a:t>19/09/2011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65681-8D41-407B-AF27-4976CDE0566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CB52C-603C-4921-8126-B877911E2439}" type="datetimeFigureOut">
              <a:rPr lang="en-GB" smtClean="0"/>
              <a:pPr/>
              <a:t>19/09/2011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65681-8D41-407B-AF27-4976CDE0566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The Fundamental Theorem of Calculus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Wednesday 21</a:t>
            </a:r>
            <a:r>
              <a:rPr lang="en-GB" baseline="30000" dirty="0" smtClean="0"/>
              <a:t>st</a:t>
            </a:r>
            <a:r>
              <a:rPr lang="en-GB" dirty="0" smtClean="0"/>
              <a:t> September, </a:t>
            </a:r>
            <a:r>
              <a:rPr lang="en-GB" dirty="0" err="1" smtClean="0"/>
              <a:t>Culverhay</a:t>
            </a:r>
            <a:r>
              <a:rPr lang="en-GB" dirty="0" smtClean="0"/>
              <a:t>, Newton Project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1124744"/>
            <a:ext cx="79959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We have talked about differentiation and integration. The fundamental theorem of </a:t>
            </a:r>
          </a:p>
          <a:p>
            <a:r>
              <a:rPr lang="en-GB" dirty="0"/>
              <a:t>c</a:t>
            </a:r>
            <a:r>
              <a:rPr lang="en-GB" dirty="0" smtClean="0"/>
              <a:t>alculus connects these ideas.  Consider the following diagram;</a:t>
            </a:r>
          </a:p>
          <a:p>
            <a:endParaRPr lang="en-GB" dirty="0"/>
          </a:p>
          <a:p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3" name="Picture 2" descr="culverhay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38250" y="1844824"/>
            <a:ext cx="6667500" cy="4392488"/>
          </a:xfrm>
          <a:prstGeom prst="rect">
            <a:avLst/>
          </a:prstGeom>
        </p:spPr>
      </p:pic>
      <p:pic>
        <p:nvPicPr>
          <p:cNvPr id="4" name="Picture 3" descr="culverhay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38250" y="1988840"/>
            <a:ext cx="6667500" cy="4773910"/>
          </a:xfrm>
          <a:prstGeom prst="rect">
            <a:avLst/>
          </a:prstGeom>
        </p:spPr>
      </p:pic>
      <p:pic>
        <p:nvPicPr>
          <p:cNvPr id="5" name="Picture 4" descr="culverhay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38250" y="1844824"/>
            <a:ext cx="6667500" cy="49179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836712"/>
            <a:ext cx="8368638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The function A(x) measures the area under the curve f(x). We are interested in what</a:t>
            </a:r>
          </a:p>
          <a:p>
            <a:r>
              <a:rPr lang="en-GB" dirty="0" smtClean="0"/>
              <a:t>happens, as the ordinate x advances to </a:t>
            </a:r>
            <a:r>
              <a:rPr lang="en-GB" dirty="0" err="1" smtClean="0"/>
              <a:t>x+h</a:t>
            </a:r>
            <a:r>
              <a:rPr lang="en-GB" dirty="0" smtClean="0"/>
              <a:t>, and the area changes to A(</a:t>
            </a:r>
            <a:r>
              <a:rPr lang="en-GB" dirty="0" err="1" smtClean="0"/>
              <a:t>x+h</a:t>
            </a:r>
            <a:r>
              <a:rPr lang="en-GB" dirty="0" smtClean="0"/>
              <a:t>).  The pink</a:t>
            </a:r>
          </a:p>
          <a:p>
            <a:r>
              <a:rPr lang="en-GB" dirty="0" smtClean="0"/>
              <a:t>region measures the difference in areas A(</a:t>
            </a:r>
            <a:r>
              <a:rPr lang="en-GB" dirty="0" err="1" smtClean="0"/>
              <a:t>x+h</a:t>
            </a:r>
            <a:r>
              <a:rPr lang="en-GB" dirty="0" smtClean="0"/>
              <a:t>)-A(x).  Observe that the pink region is </a:t>
            </a:r>
          </a:p>
          <a:p>
            <a:r>
              <a:rPr lang="en-GB" dirty="0" smtClean="0"/>
              <a:t>bounded in area below by the yellow region and bounded above by the </a:t>
            </a:r>
            <a:r>
              <a:rPr lang="en-GB" dirty="0" err="1" smtClean="0"/>
              <a:t>yellow+orange</a:t>
            </a:r>
            <a:r>
              <a:rPr lang="en-GB" dirty="0" smtClean="0"/>
              <a:t> </a:t>
            </a:r>
          </a:p>
          <a:p>
            <a:r>
              <a:rPr lang="en-GB" dirty="0"/>
              <a:t>r</a:t>
            </a:r>
            <a:r>
              <a:rPr lang="en-GB" dirty="0" smtClean="0"/>
              <a:t>egion in the following diagram;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 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3" name="Picture 2" descr="culverhay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38250" y="2492896"/>
            <a:ext cx="6667500" cy="42698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1560" y="764704"/>
            <a:ext cx="5693482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Hence, we have the following inequalities;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Combining the inequalities and dividing by h, gives us that;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212976"/>
            <a:ext cx="3672408" cy="760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196752"/>
            <a:ext cx="3456384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755576" y="4149080"/>
            <a:ext cx="2598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Finally, taking the limit as </a:t>
            </a:r>
            <a:endParaRPr lang="en-GB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6" y="4215462"/>
            <a:ext cx="1080120" cy="365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899592" y="4725144"/>
            <a:ext cx="560262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</a:t>
            </a:r>
            <a:r>
              <a:rPr lang="en-GB" dirty="0" smtClean="0"/>
              <a:t>nd using the  definition of the derivative, we obtain that;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5373216"/>
            <a:ext cx="1944216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692696"/>
            <a:ext cx="58289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We can restate this result using the definition of integration;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412776"/>
            <a:ext cx="7344816" cy="2396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755576" y="4221088"/>
            <a:ext cx="735489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We say that A is an </a:t>
            </a:r>
            <a:r>
              <a:rPr lang="en-GB" dirty="0" err="1" smtClean="0"/>
              <a:t>antiderivative</a:t>
            </a:r>
            <a:r>
              <a:rPr lang="en-GB" dirty="0" smtClean="0"/>
              <a:t> of f.  If B is another </a:t>
            </a:r>
            <a:r>
              <a:rPr lang="en-GB" dirty="0" err="1" smtClean="0"/>
              <a:t>antiderivative</a:t>
            </a:r>
            <a:r>
              <a:rPr lang="en-GB" dirty="0" smtClean="0"/>
              <a:t> of f, then</a:t>
            </a:r>
          </a:p>
          <a:p>
            <a:r>
              <a:rPr lang="en-GB" dirty="0" smtClean="0"/>
              <a:t>A=</a:t>
            </a:r>
            <a:r>
              <a:rPr lang="en-GB" dirty="0" err="1" smtClean="0"/>
              <a:t>B+c</a:t>
            </a:r>
            <a:r>
              <a:rPr lang="en-GB" dirty="0" smtClean="0"/>
              <a:t>, where c is a constant.  As A(a)=0, we have that c=-B(a).</a:t>
            </a:r>
          </a:p>
          <a:p>
            <a:endParaRPr lang="en-GB" dirty="0"/>
          </a:p>
          <a:p>
            <a:r>
              <a:rPr lang="en-GB" dirty="0" smtClean="0"/>
              <a:t>What is the area under a curve f(x) as the ordinate advances from a to b?</a:t>
            </a:r>
          </a:p>
          <a:p>
            <a:endParaRPr lang="en-GB" dirty="0"/>
          </a:p>
          <a:p>
            <a:r>
              <a:rPr lang="en-GB" dirty="0" smtClean="0"/>
              <a:t>Answer; By definition, A(b)=B(b)+c=B(b)-B(a)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764704"/>
            <a:ext cx="763074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We can summarise this in the following version of the fundamental theorem of </a:t>
            </a:r>
          </a:p>
          <a:p>
            <a:r>
              <a:rPr lang="en-GB" dirty="0"/>
              <a:t>c</a:t>
            </a:r>
            <a:r>
              <a:rPr lang="en-GB" dirty="0" smtClean="0"/>
              <a:t>alculus;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484785"/>
            <a:ext cx="7848872" cy="2016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899592" y="3861048"/>
            <a:ext cx="809478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Isaac Newton gives the first proof of this result in his unpublished paper  “The </a:t>
            </a:r>
          </a:p>
          <a:p>
            <a:r>
              <a:rPr lang="en-GB" dirty="0" smtClean="0"/>
              <a:t>Calculus Becomes an Algorithm”,  written in 1665. He uses a different geometric </a:t>
            </a:r>
          </a:p>
          <a:p>
            <a:r>
              <a:rPr lang="en-GB" dirty="0" smtClean="0"/>
              <a:t>method, which you might like to read about, using the resource “An Interpretation </a:t>
            </a:r>
          </a:p>
          <a:p>
            <a:r>
              <a:rPr lang="en-GB" dirty="0" smtClean="0"/>
              <a:t>of Newton’s Work in Calculus”, available at http://www.magneticstrix.net The </a:t>
            </a:r>
          </a:p>
          <a:p>
            <a:r>
              <a:rPr lang="en-GB" dirty="0" smtClean="0"/>
              <a:t>argument I have given can be found in a very simplified form in Newton’s paper, </a:t>
            </a:r>
          </a:p>
          <a:p>
            <a:r>
              <a:rPr lang="en-GB" dirty="0" smtClean="0"/>
              <a:t>“Analysis of Equations of an Infinite Number of Terms”, written in 1669,  a published </a:t>
            </a:r>
          </a:p>
          <a:p>
            <a:r>
              <a:rPr lang="en-GB" dirty="0" smtClean="0"/>
              <a:t>Version (in Latin) appearing in1711, and a translated published version appearing in</a:t>
            </a:r>
          </a:p>
          <a:p>
            <a:r>
              <a:rPr lang="en-GB" dirty="0" smtClean="0"/>
              <a:t>1745. On the following slide, you can see an excerpt from “De </a:t>
            </a:r>
            <a:r>
              <a:rPr lang="en-GB" dirty="0" err="1" smtClean="0"/>
              <a:t>Analisi</a:t>
            </a:r>
            <a:r>
              <a:rPr lang="en-GB" dirty="0" smtClean="0"/>
              <a:t>”.</a:t>
            </a:r>
          </a:p>
          <a:p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36750" y="145125"/>
            <a:ext cx="5270500" cy="656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620688"/>
            <a:ext cx="8632428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The contents of this paper was the centre of the later dispute as to whether </a:t>
            </a:r>
            <a:r>
              <a:rPr lang="en-GB" dirty="0" err="1" smtClean="0"/>
              <a:t>Liebniz</a:t>
            </a:r>
            <a:endParaRPr lang="en-GB" dirty="0" smtClean="0"/>
          </a:p>
          <a:p>
            <a:r>
              <a:rPr lang="en-GB" dirty="0" smtClean="0"/>
              <a:t> had obtained the idea of the differential calculus from Newton, previous  to </a:t>
            </a:r>
            <a:r>
              <a:rPr lang="en-GB" dirty="0" err="1" smtClean="0"/>
              <a:t>Liebniz’s</a:t>
            </a:r>
            <a:r>
              <a:rPr lang="en-GB" dirty="0" smtClean="0"/>
              <a:t> </a:t>
            </a:r>
          </a:p>
          <a:p>
            <a:r>
              <a:rPr lang="en-GB" dirty="0" smtClean="0"/>
              <a:t>publication of  1684. However, it is interesting to note that in </a:t>
            </a:r>
            <a:r>
              <a:rPr lang="en-GB" dirty="0" err="1" smtClean="0"/>
              <a:t>Liebniz’s</a:t>
            </a:r>
            <a:r>
              <a:rPr lang="en-GB" dirty="0" smtClean="0"/>
              <a:t> “</a:t>
            </a:r>
            <a:r>
              <a:rPr lang="en-GB" dirty="0" err="1" smtClean="0"/>
              <a:t>Excerpta</a:t>
            </a:r>
            <a:r>
              <a:rPr lang="en-GB" dirty="0" smtClean="0"/>
              <a:t> from</a:t>
            </a:r>
          </a:p>
          <a:p>
            <a:r>
              <a:rPr lang="en-GB" dirty="0" smtClean="0"/>
              <a:t>Newton’s De </a:t>
            </a:r>
            <a:r>
              <a:rPr lang="en-GB" dirty="0" err="1" smtClean="0"/>
              <a:t>Analisi</a:t>
            </a:r>
            <a:r>
              <a:rPr lang="en-GB" dirty="0" smtClean="0"/>
              <a:t>”, October 1676, he makes no comment whatsoever on the </a:t>
            </a:r>
          </a:p>
          <a:p>
            <a:r>
              <a:rPr lang="en-GB" dirty="0" smtClean="0"/>
              <a:t>passage which deals with the  Fundamental Theorem of Calculus. Given the lack of </a:t>
            </a:r>
          </a:p>
          <a:p>
            <a:r>
              <a:rPr lang="en-GB" dirty="0" smtClean="0"/>
              <a:t>justification in certain steps of Newton’s argument, it seems reasonable that </a:t>
            </a:r>
            <a:r>
              <a:rPr lang="en-GB" dirty="0" err="1" smtClean="0"/>
              <a:t>Liebniz’s</a:t>
            </a:r>
            <a:r>
              <a:rPr lang="en-GB" dirty="0" smtClean="0"/>
              <a:t> </a:t>
            </a:r>
          </a:p>
          <a:p>
            <a:r>
              <a:rPr lang="en-GB" dirty="0" smtClean="0"/>
              <a:t>formulation of a rigorous definition of integration and differentiation, using infinitesimals, </a:t>
            </a:r>
          </a:p>
          <a:p>
            <a:r>
              <a:rPr lang="en-GB" dirty="0" smtClean="0"/>
              <a:t>was a genuine independent achievement. This last conclusion is similar to that which </a:t>
            </a:r>
          </a:p>
          <a:p>
            <a:r>
              <a:rPr lang="en-GB" dirty="0" smtClean="0"/>
              <a:t>Charles </a:t>
            </a:r>
            <a:r>
              <a:rPr lang="en-GB" dirty="0" err="1" smtClean="0"/>
              <a:t>Bossut</a:t>
            </a:r>
            <a:r>
              <a:rPr lang="en-GB" dirty="0" smtClean="0"/>
              <a:t>  gives in “A General History of Mathematics from the Earliest Times to </a:t>
            </a:r>
          </a:p>
          <a:p>
            <a:r>
              <a:rPr lang="en-GB" dirty="0" smtClean="0"/>
              <a:t>the Middle of the Eighteenth Century” (1802)</a:t>
            </a:r>
          </a:p>
          <a:p>
            <a:endParaRPr lang="en-GB" dirty="0" smtClean="0"/>
          </a:p>
          <a:p>
            <a:r>
              <a:rPr lang="en-GB" dirty="0" smtClean="0"/>
              <a:t>“All of these considerations appear to me to evince that, if the piece De </a:t>
            </a:r>
            <a:r>
              <a:rPr lang="en-GB" dirty="0" err="1" smtClean="0"/>
              <a:t>Analisi</a:t>
            </a:r>
            <a:r>
              <a:rPr lang="en-GB" dirty="0" smtClean="0"/>
              <a:t> per </a:t>
            </a:r>
          </a:p>
          <a:p>
            <a:r>
              <a:rPr lang="en-GB" dirty="0" err="1" smtClean="0"/>
              <a:t>Aequationes</a:t>
            </a:r>
            <a:r>
              <a:rPr lang="en-GB" dirty="0" smtClean="0"/>
              <a:t> and the letter of 1672 contain the method of fluxions, it was at least </a:t>
            </a:r>
          </a:p>
          <a:p>
            <a:r>
              <a:rPr lang="en-GB" dirty="0" smtClean="0"/>
              <a:t>enveloped in great darkness”  </a:t>
            </a:r>
          </a:p>
          <a:p>
            <a:endParaRPr lang="en-GB" dirty="0" smtClean="0"/>
          </a:p>
          <a:p>
            <a:r>
              <a:rPr lang="en-GB" dirty="0" smtClean="0"/>
              <a:t>(The letter referred to is one that Newton wrote to Collins , claiming to have found a </a:t>
            </a:r>
          </a:p>
          <a:p>
            <a:r>
              <a:rPr lang="en-GB" dirty="0" smtClean="0"/>
              <a:t>general method of finding the tangent to a curve, but without giving any demonstration. </a:t>
            </a:r>
          </a:p>
          <a:p>
            <a:r>
              <a:rPr lang="en-GB" dirty="0" smtClean="0"/>
              <a:t>The method of integration is also obscure in the paper “De </a:t>
            </a:r>
            <a:r>
              <a:rPr lang="en-GB" dirty="0" err="1" smtClean="0"/>
              <a:t>Analisi</a:t>
            </a:r>
            <a:r>
              <a:rPr lang="en-GB" dirty="0" smtClean="0"/>
              <a:t>”. Given the arguments </a:t>
            </a:r>
          </a:p>
          <a:p>
            <a:r>
              <a:rPr lang="en-GB" dirty="0" smtClean="0"/>
              <a:t>in my paper, referred to above, that Newton had, by this stage, a full understanding of </a:t>
            </a:r>
          </a:p>
          <a:p>
            <a:r>
              <a:rPr lang="en-GB" dirty="0" smtClean="0"/>
              <a:t>the  methods of calculus, it seems likely that this obscurity was deliberate.)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764704"/>
            <a:ext cx="819519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For practice, try computing the following integrals using the fundamental theorem of </a:t>
            </a:r>
          </a:p>
          <a:p>
            <a:r>
              <a:rPr lang="en-GB" dirty="0"/>
              <a:t>c</a:t>
            </a:r>
            <a:r>
              <a:rPr lang="en-GB" dirty="0" smtClean="0"/>
              <a:t>alculus;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4581128"/>
            <a:ext cx="78999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The third question uses a method known as integration by parts, the last question </a:t>
            </a:r>
          </a:p>
          <a:p>
            <a:r>
              <a:rPr lang="en-GB" dirty="0" smtClean="0"/>
              <a:t>involves integration by substitution. 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700808"/>
            <a:ext cx="3672408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668</Words>
  <Application>Microsoft Office PowerPoint</Application>
  <PresentationFormat>On-screen Show (4:3)</PresentationFormat>
  <Paragraphs>82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The Fundamental Theorem of Calculus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Fundamental Theorem of Calculus</dc:title>
  <dc:creator>depiro</dc:creator>
  <cp:lastModifiedBy>depiro</cp:lastModifiedBy>
  <cp:revision>32</cp:revision>
  <dcterms:created xsi:type="dcterms:W3CDTF">2011-09-14T21:36:48Z</dcterms:created>
  <dcterms:modified xsi:type="dcterms:W3CDTF">2011-09-19T12:40:20Z</dcterms:modified>
</cp:coreProperties>
</file>